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US" sz="1400" u="none" cap="none" strike="noStrike">
                <a:latin typeface="Times New Roman"/>
                <a:ea typeface="Times New Roman"/>
                <a:cs typeface="Times New Roman"/>
                <a:sym typeface="Times New Roman"/>
              </a:rPr>
              <a:t>‹#›</a:t>
            </a:fld>
            <a:endParaRPr b="0" i="0" sz="1400" u="none" cap="none" strike="noStrike">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5" name="Google Shape;115;p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 name="Google Shape;121;p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49e3fbf68d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49e3fbf68d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4" name="Google Shape;134;g349e3fbf68d_0_0: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9e3fbf68d_0_6: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9e3fbf68d_0_6: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1" name="Google Shape;141;g349e3fbf68d_0_6: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3:notes"/>
          <p:cNvSpPr/>
          <p:nvPr>
            <p:ph idx="2" type="sldImg"/>
          </p:nvPr>
        </p:nvSpPr>
        <p:spPr>
          <a:xfrm>
            <a:off x="381240" y="685800"/>
            <a:ext cx="6095520" cy="342864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7" name="Google Shape;147;p3:notes"/>
          <p:cNvSpPr txBox="1"/>
          <p:nvPr>
            <p:ph idx="1" type="body"/>
          </p:nvPr>
        </p:nvSpPr>
        <p:spPr>
          <a:xfrm>
            <a:off x="685800" y="4343400"/>
            <a:ext cx="5486040" cy="411444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None/>
            </a:pPr>
            <a:r>
              <a:rPr b="0" lang="en-US" sz="1100" strike="noStrike">
                <a:latin typeface="Arial"/>
                <a:ea typeface="Arial"/>
                <a:cs typeface="Arial"/>
                <a:sym typeface="Arial"/>
              </a:rPr>
              <a:t>Checking in/out - Basic Library functions</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Transferring items - Since this is a network of libraries, efficient transfer of items between libraries is essential</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Member vs Staff Support - Staff will extend the role of a member by being able to administrate accounts and books</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Simple Gui - Allowing user to digitally explore the full library after logging in.</a:t>
            </a:r>
            <a:endParaRPr b="0" sz="1100" strike="noStrike">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3" name="Google Shape;153;p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32ba09ca3c_0_1: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32ba09ca3c_0_1: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4" name="Google Shape;164;g332ba09ca3c_0_1: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0" name="Google Shape;170;p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3" name="Shape 13"/>
        <p:cNvGrpSpPr/>
        <p:nvPr/>
      </p:nvGrpSpPr>
      <p:grpSpPr>
        <a:xfrm>
          <a:off x="0" y="0"/>
          <a:ext cx="0" cy="0"/>
          <a:chOff x="0" y="0"/>
          <a:chExt cx="0" cy="0"/>
        </a:xfrm>
      </p:grpSpPr>
      <p:sp>
        <p:nvSpPr>
          <p:cNvPr id="14" name="Google Shape;14;p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 type="subTitle"/>
          </p:nvPr>
        </p:nvSpPr>
        <p:spPr>
          <a:xfrm>
            <a:off x="311760" y="1152360"/>
            <a:ext cx="8520120" cy="34160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3" name="Shape 43"/>
        <p:cNvGrpSpPr/>
        <p:nvPr/>
      </p:nvGrpSpPr>
      <p:grpSpPr>
        <a:xfrm>
          <a:off x="0" y="0"/>
          <a:ext cx="0" cy="0"/>
          <a:chOff x="0" y="0"/>
          <a:chExt cx="0" cy="0"/>
        </a:xfrm>
      </p:grpSpPr>
      <p:sp>
        <p:nvSpPr>
          <p:cNvPr id="44" name="Google Shape;44;p11"/>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1"/>
          <p:cNvSpPr txBox="1"/>
          <p:nvPr>
            <p:ph idx="1" type="body"/>
          </p:nvPr>
        </p:nvSpPr>
        <p:spPr>
          <a:xfrm>
            <a:off x="311760" y="115236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6" name="Google Shape;46;p11"/>
          <p:cNvSpPr txBox="1"/>
          <p:nvPr>
            <p:ph idx="2"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7" name="Shape 47"/>
        <p:cNvGrpSpPr/>
        <p:nvPr/>
      </p:nvGrpSpPr>
      <p:grpSpPr>
        <a:xfrm>
          <a:off x="0" y="0"/>
          <a:ext cx="0" cy="0"/>
          <a:chOff x="0" y="0"/>
          <a:chExt cx="0" cy="0"/>
        </a:xfrm>
      </p:grpSpPr>
      <p:sp>
        <p:nvSpPr>
          <p:cNvPr id="48" name="Google Shape;48;p1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2"/>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0" name="Google Shape;50;p12"/>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12"/>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12"/>
          <p:cNvSpPr txBox="1"/>
          <p:nvPr>
            <p:ph idx="4"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3" name="Shape 53"/>
        <p:cNvGrpSpPr/>
        <p:nvPr/>
      </p:nvGrpSpPr>
      <p:grpSpPr>
        <a:xfrm>
          <a:off x="0" y="0"/>
          <a:ext cx="0" cy="0"/>
          <a:chOff x="0" y="0"/>
          <a:chExt cx="0" cy="0"/>
        </a:xfrm>
      </p:grpSpPr>
      <p:sp>
        <p:nvSpPr>
          <p:cNvPr id="54" name="Google Shape;54;p13"/>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3"/>
          <p:cNvSpPr txBox="1"/>
          <p:nvPr>
            <p:ph idx="1" type="body"/>
          </p:nvPr>
        </p:nvSpPr>
        <p:spPr>
          <a:xfrm>
            <a:off x="31176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13"/>
          <p:cNvSpPr txBox="1"/>
          <p:nvPr>
            <p:ph idx="2" type="body"/>
          </p:nvPr>
        </p:nvSpPr>
        <p:spPr>
          <a:xfrm>
            <a:off x="319248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13"/>
          <p:cNvSpPr txBox="1"/>
          <p:nvPr>
            <p:ph idx="3" type="body"/>
          </p:nvPr>
        </p:nvSpPr>
        <p:spPr>
          <a:xfrm>
            <a:off x="607320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13"/>
          <p:cNvSpPr txBox="1"/>
          <p:nvPr>
            <p:ph idx="4" type="body"/>
          </p:nvPr>
        </p:nvSpPr>
        <p:spPr>
          <a:xfrm>
            <a:off x="31176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13"/>
          <p:cNvSpPr txBox="1"/>
          <p:nvPr>
            <p:ph idx="5" type="body"/>
          </p:nvPr>
        </p:nvSpPr>
        <p:spPr>
          <a:xfrm>
            <a:off x="319248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13"/>
          <p:cNvSpPr txBox="1"/>
          <p:nvPr>
            <p:ph idx="6" type="body"/>
          </p:nvPr>
        </p:nvSpPr>
        <p:spPr>
          <a:xfrm>
            <a:off x="607320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5" name="Shape 65"/>
        <p:cNvGrpSpPr/>
        <p:nvPr/>
      </p:nvGrpSpPr>
      <p:grpSpPr>
        <a:xfrm>
          <a:off x="0" y="0"/>
          <a:ext cx="0" cy="0"/>
          <a:chOff x="0" y="0"/>
          <a:chExt cx="0" cy="0"/>
        </a:xfrm>
      </p:grpSpPr>
      <p:sp>
        <p:nvSpPr>
          <p:cNvPr id="66" name="Google Shape;66;p1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5"/>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8" name="Shape 6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9" name="Shape 69"/>
        <p:cNvGrpSpPr/>
        <p:nvPr/>
      </p:nvGrpSpPr>
      <p:grpSpPr>
        <a:xfrm>
          <a:off x="0" y="0"/>
          <a:ext cx="0" cy="0"/>
          <a:chOff x="0" y="0"/>
          <a:chExt cx="0" cy="0"/>
        </a:xfrm>
      </p:grpSpPr>
      <p:sp>
        <p:nvSpPr>
          <p:cNvPr id="70" name="Google Shape;70;p17"/>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 type="subTitle"/>
          </p:nvPr>
        </p:nvSpPr>
        <p:spPr>
          <a:xfrm>
            <a:off x="311760" y="1152360"/>
            <a:ext cx="8520120" cy="34160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2" name="Shape 72"/>
        <p:cNvGrpSpPr/>
        <p:nvPr/>
      </p:nvGrpSpPr>
      <p:grpSpPr>
        <a:xfrm>
          <a:off x="0" y="0"/>
          <a:ext cx="0" cy="0"/>
          <a:chOff x="0" y="0"/>
          <a:chExt cx="0" cy="0"/>
        </a:xfrm>
      </p:grpSpPr>
      <p:sp>
        <p:nvSpPr>
          <p:cNvPr id="73" name="Google Shape;73;p18"/>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8"/>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18"/>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8" name="Shape 78"/>
        <p:cNvGrpSpPr/>
        <p:nvPr/>
      </p:nvGrpSpPr>
      <p:grpSpPr>
        <a:xfrm>
          <a:off x="0" y="0"/>
          <a:ext cx="0" cy="0"/>
          <a:chOff x="0" y="0"/>
          <a:chExt cx="0" cy="0"/>
        </a:xfrm>
      </p:grpSpPr>
      <p:sp>
        <p:nvSpPr>
          <p:cNvPr id="79" name="Google Shape;79;p20"/>
          <p:cNvSpPr txBox="1"/>
          <p:nvPr>
            <p:ph idx="1" type="subTitle"/>
          </p:nvPr>
        </p:nvSpPr>
        <p:spPr>
          <a:xfrm>
            <a:off x="311760" y="444960"/>
            <a:ext cx="8520120" cy="26546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0" name="Shape 80"/>
        <p:cNvGrpSpPr/>
        <p:nvPr/>
      </p:nvGrpSpPr>
      <p:grpSpPr>
        <a:xfrm>
          <a:off x="0" y="0"/>
          <a:ext cx="0" cy="0"/>
          <a:chOff x="0" y="0"/>
          <a:chExt cx="0" cy="0"/>
        </a:xfrm>
      </p:grpSpPr>
      <p:sp>
        <p:nvSpPr>
          <p:cNvPr id="81" name="Google Shape;81;p21"/>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1"/>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3" name="Google Shape;83;p21"/>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4" name="Google Shape;84;p21"/>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 name="Shape 16"/>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5" name="Shape 85"/>
        <p:cNvGrpSpPr/>
        <p:nvPr/>
      </p:nvGrpSpPr>
      <p:grpSpPr>
        <a:xfrm>
          <a:off x="0" y="0"/>
          <a:ext cx="0" cy="0"/>
          <a:chOff x="0" y="0"/>
          <a:chExt cx="0" cy="0"/>
        </a:xfrm>
      </p:grpSpPr>
      <p:sp>
        <p:nvSpPr>
          <p:cNvPr id="86" name="Google Shape;86;p2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2"/>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8" name="Google Shape;88;p22"/>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9" name="Google Shape;89;p22"/>
          <p:cNvSpPr txBox="1"/>
          <p:nvPr>
            <p:ph idx="3"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0" name="Shape 90"/>
        <p:cNvGrpSpPr/>
        <p:nvPr/>
      </p:nvGrpSpPr>
      <p:grpSpPr>
        <a:xfrm>
          <a:off x="0" y="0"/>
          <a:ext cx="0" cy="0"/>
          <a:chOff x="0" y="0"/>
          <a:chExt cx="0" cy="0"/>
        </a:xfrm>
      </p:grpSpPr>
      <p:sp>
        <p:nvSpPr>
          <p:cNvPr id="91" name="Google Shape;91;p23"/>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3"/>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3" name="Google Shape;93;p23"/>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4" name="Google Shape;94;p23"/>
          <p:cNvSpPr txBox="1"/>
          <p:nvPr>
            <p:ph idx="3"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5" name="Shape 95"/>
        <p:cNvGrpSpPr/>
        <p:nvPr/>
      </p:nvGrpSpPr>
      <p:grpSpPr>
        <a:xfrm>
          <a:off x="0" y="0"/>
          <a:ext cx="0" cy="0"/>
          <a:chOff x="0" y="0"/>
          <a:chExt cx="0" cy="0"/>
        </a:xfrm>
      </p:grpSpPr>
      <p:sp>
        <p:nvSpPr>
          <p:cNvPr id="96" name="Google Shape;96;p2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4"/>
          <p:cNvSpPr txBox="1"/>
          <p:nvPr>
            <p:ph idx="1" type="body"/>
          </p:nvPr>
        </p:nvSpPr>
        <p:spPr>
          <a:xfrm>
            <a:off x="311760" y="115236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8" name="Google Shape;98;p24"/>
          <p:cNvSpPr txBox="1"/>
          <p:nvPr>
            <p:ph idx="2"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9" name="Shape 99"/>
        <p:cNvGrpSpPr/>
        <p:nvPr/>
      </p:nvGrpSpPr>
      <p:grpSpPr>
        <a:xfrm>
          <a:off x="0" y="0"/>
          <a:ext cx="0" cy="0"/>
          <a:chOff x="0" y="0"/>
          <a:chExt cx="0" cy="0"/>
        </a:xfrm>
      </p:grpSpPr>
      <p:sp>
        <p:nvSpPr>
          <p:cNvPr id="100" name="Google Shape;100;p2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5"/>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25"/>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3" name="Google Shape;103;p25"/>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4" name="Google Shape;104;p25"/>
          <p:cNvSpPr txBox="1"/>
          <p:nvPr>
            <p:ph idx="4"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5" name="Shape 105"/>
        <p:cNvGrpSpPr/>
        <p:nvPr/>
      </p:nvGrpSpPr>
      <p:grpSpPr>
        <a:xfrm>
          <a:off x="0" y="0"/>
          <a:ext cx="0" cy="0"/>
          <a:chOff x="0" y="0"/>
          <a:chExt cx="0" cy="0"/>
        </a:xfrm>
      </p:grpSpPr>
      <p:sp>
        <p:nvSpPr>
          <p:cNvPr id="106" name="Google Shape;106;p26"/>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6"/>
          <p:cNvSpPr txBox="1"/>
          <p:nvPr>
            <p:ph idx="1" type="body"/>
          </p:nvPr>
        </p:nvSpPr>
        <p:spPr>
          <a:xfrm>
            <a:off x="31176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26"/>
          <p:cNvSpPr txBox="1"/>
          <p:nvPr>
            <p:ph idx="2" type="body"/>
          </p:nvPr>
        </p:nvSpPr>
        <p:spPr>
          <a:xfrm>
            <a:off x="319248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26"/>
          <p:cNvSpPr txBox="1"/>
          <p:nvPr>
            <p:ph idx="3" type="body"/>
          </p:nvPr>
        </p:nvSpPr>
        <p:spPr>
          <a:xfrm>
            <a:off x="607320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26"/>
          <p:cNvSpPr txBox="1"/>
          <p:nvPr>
            <p:ph idx="4" type="body"/>
          </p:nvPr>
        </p:nvSpPr>
        <p:spPr>
          <a:xfrm>
            <a:off x="31176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1" name="Google Shape;111;p26"/>
          <p:cNvSpPr txBox="1"/>
          <p:nvPr>
            <p:ph idx="5" type="body"/>
          </p:nvPr>
        </p:nvSpPr>
        <p:spPr>
          <a:xfrm>
            <a:off x="319248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2" name="Google Shape;112;p26"/>
          <p:cNvSpPr txBox="1"/>
          <p:nvPr>
            <p:ph idx="6" type="body"/>
          </p:nvPr>
        </p:nvSpPr>
        <p:spPr>
          <a:xfrm>
            <a:off x="607320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0" name="Shape 20"/>
        <p:cNvGrpSpPr/>
        <p:nvPr/>
      </p:nvGrpSpPr>
      <p:grpSpPr>
        <a:xfrm>
          <a:off x="0" y="0"/>
          <a:ext cx="0" cy="0"/>
          <a:chOff x="0" y="0"/>
          <a:chExt cx="0" cy="0"/>
        </a:xfrm>
      </p:grpSpPr>
      <p:sp>
        <p:nvSpPr>
          <p:cNvPr id="21" name="Google Shape;21;p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5"/>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 name="Google Shape;23;p5"/>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6" name="Shape 26"/>
        <p:cNvGrpSpPr/>
        <p:nvPr/>
      </p:nvGrpSpPr>
      <p:grpSpPr>
        <a:xfrm>
          <a:off x="0" y="0"/>
          <a:ext cx="0" cy="0"/>
          <a:chOff x="0" y="0"/>
          <a:chExt cx="0" cy="0"/>
        </a:xfrm>
      </p:grpSpPr>
      <p:sp>
        <p:nvSpPr>
          <p:cNvPr id="27" name="Google Shape;27;p7"/>
          <p:cNvSpPr txBox="1"/>
          <p:nvPr>
            <p:ph idx="1" type="subTitle"/>
          </p:nvPr>
        </p:nvSpPr>
        <p:spPr>
          <a:xfrm>
            <a:off x="311760" y="444960"/>
            <a:ext cx="8520120" cy="26546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8" name="Shape 28"/>
        <p:cNvGrpSpPr/>
        <p:nvPr/>
      </p:nvGrpSpPr>
      <p:grpSpPr>
        <a:xfrm>
          <a:off x="0" y="0"/>
          <a:ext cx="0" cy="0"/>
          <a:chOff x="0" y="0"/>
          <a:chExt cx="0" cy="0"/>
        </a:xfrm>
      </p:grpSpPr>
      <p:sp>
        <p:nvSpPr>
          <p:cNvPr id="29" name="Google Shape;29;p8"/>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8"/>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8"/>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8"/>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3" name="Shape 33"/>
        <p:cNvGrpSpPr/>
        <p:nvPr/>
      </p:nvGrpSpPr>
      <p:grpSpPr>
        <a:xfrm>
          <a:off x="0" y="0"/>
          <a:ext cx="0" cy="0"/>
          <a:chOff x="0" y="0"/>
          <a:chExt cx="0" cy="0"/>
        </a:xfrm>
      </p:grpSpPr>
      <p:sp>
        <p:nvSpPr>
          <p:cNvPr id="34" name="Google Shape;34;p9"/>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9"/>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9"/>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9"/>
          <p:cNvSpPr txBox="1"/>
          <p:nvPr>
            <p:ph idx="3"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8" name="Shape 38"/>
        <p:cNvGrpSpPr/>
        <p:nvPr/>
      </p:nvGrpSpPr>
      <p:grpSpPr>
        <a:xfrm>
          <a:off x="0" y="0"/>
          <a:ext cx="0" cy="0"/>
          <a:chOff x="0" y="0"/>
          <a:chExt cx="0" cy="0"/>
        </a:xfrm>
      </p:grpSpPr>
      <p:sp>
        <p:nvSpPr>
          <p:cNvPr id="39" name="Google Shape;39;p10"/>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0"/>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10"/>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2" name="Google Shape;42;p10"/>
          <p:cNvSpPr txBox="1"/>
          <p:nvPr>
            <p:ph idx="3"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3.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11760" y="744480"/>
            <a:ext cx="8520120" cy="205236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1"/>
          <p:cNvSpPr txBox="1"/>
          <p:nvPr>
            <p:ph idx="12" type="sldNum"/>
          </p:nvPr>
        </p:nvSpPr>
        <p:spPr>
          <a:xfrm>
            <a:off x="8472600" y="4663080"/>
            <a:ext cx="548280" cy="39312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
        <p:nvSpPr>
          <p:cNvPr id="12" name="Google Shape;12;p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3" name="Google Shape;63;p14"/>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64" name="Google Shape;64;p14"/>
          <p:cNvSpPr txBox="1"/>
          <p:nvPr>
            <p:ph idx="12" type="sldNum"/>
          </p:nvPr>
        </p:nvSpPr>
        <p:spPr>
          <a:xfrm>
            <a:off x="8472600" y="4663080"/>
            <a:ext cx="548280" cy="39312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nvSpPr>
        <p:spPr>
          <a:xfrm>
            <a:off x="311760" y="744480"/>
            <a:ext cx="8520120" cy="2052360"/>
          </a:xfrm>
          <a:prstGeom prst="rect">
            <a:avLst/>
          </a:prstGeom>
          <a:noFill/>
          <a:ln>
            <a:noFill/>
          </a:ln>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None/>
            </a:pPr>
            <a:r>
              <a:rPr b="0" i="0" lang="en-US" sz="5200" u="none" cap="none" strike="noStrike">
                <a:solidFill>
                  <a:srgbClr val="000000"/>
                </a:solidFill>
                <a:latin typeface="Arial"/>
                <a:ea typeface="Arial"/>
                <a:cs typeface="Arial"/>
                <a:sym typeface="Arial"/>
              </a:rPr>
              <a:t>Group 5: Library Software</a:t>
            </a:r>
            <a:endParaRPr b="0" i="0" sz="5200" u="none" cap="none" strike="noStrike">
              <a:solidFill>
                <a:srgbClr val="000000"/>
              </a:solidFill>
              <a:latin typeface="Arial"/>
              <a:ea typeface="Arial"/>
              <a:cs typeface="Arial"/>
              <a:sym typeface="Arial"/>
            </a:endParaRPr>
          </a:p>
        </p:txBody>
      </p:sp>
      <p:sp>
        <p:nvSpPr>
          <p:cNvPr id="118" name="Google Shape;118;p27"/>
          <p:cNvSpPr txBox="1"/>
          <p:nvPr/>
        </p:nvSpPr>
        <p:spPr>
          <a:xfrm>
            <a:off x="311760" y="2834280"/>
            <a:ext cx="8520120" cy="792360"/>
          </a:xfrm>
          <a:prstGeom prst="rect">
            <a:avLst/>
          </a:prstGeom>
          <a:noFill/>
          <a:ln>
            <a:noFill/>
          </a:ln>
        </p:spPr>
        <p:txBody>
          <a:bodyPr anchorCtr="0" anchor="t" bIns="91425" lIns="91425" spcFirstLastPara="1" rIns="91425" wrap="square" tIns="91425">
            <a:normAutofit/>
          </a:bodyPr>
          <a:lstStyle/>
          <a:p>
            <a:pPr indent="0" lvl="0" marL="0" marR="0" rtl="0" algn="ctr">
              <a:spcBef>
                <a:spcPts val="0"/>
              </a:spcBef>
              <a:spcAft>
                <a:spcPts val="0"/>
              </a:spcAft>
              <a:buNone/>
            </a:pPr>
            <a:r>
              <a:t/>
            </a:r>
            <a:endParaRPr b="0" i="0" sz="3200"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nvSpPr>
        <p:spPr>
          <a:xfrm>
            <a:off x="311760" y="28116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Joshua Charlesworth</a:t>
            </a:r>
            <a:endParaRPr b="0" i="0" sz="1800" u="none" cap="none" strike="noStrike">
              <a:solidFill>
                <a:srgbClr val="000000"/>
              </a:solidFill>
              <a:latin typeface="Arial"/>
              <a:ea typeface="Arial"/>
              <a:cs typeface="Arial"/>
              <a:sym typeface="Arial"/>
            </a:endParaRPr>
          </a:p>
        </p:txBody>
      </p:sp>
      <p:sp>
        <p:nvSpPr>
          <p:cNvPr id="124" name="Google Shape;124;p28"/>
          <p:cNvSpPr txBox="1"/>
          <p:nvPr/>
        </p:nvSpPr>
        <p:spPr>
          <a:xfrm>
            <a:off x="4572000" y="28116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Ricky Ip</a:t>
            </a:r>
            <a:endParaRPr b="0" i="0" sz="1800" u="none" cap="none" strike="noStrike">
              <a:solidFill>
                <a:srgbClr val="000000"/>
              </a:solidFill>
              <a:latin typeface="Arial"/>
              <a:ea typeface="Arial"/>
              <a:cs typeface="Arial"/>
              <a:sym typeface="Arial"/>
            </a:endParaRPr>
          </a:p>
        </p:txBody>
      </p:sp>
      <p:sp>
        <p:nvSpPr>
          <p:cNvPr id="125" name="Google Shape;125;p28"/>
          <p:cNvSpPr txBox="1"/>
          <p:nvPr/>
        </p:nvSpPr>
        <p:spPr>
          <a:xfrm>
            <a:off x="311760" y="257184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Arsen Dzhuraev</a:t>
            </a:r>
            <a:endParaRPr b="0" i="0" sz="1800" u="none" cap="none" strike="noStrike">
              <a:solidFill>
                <a:srgbClr val="000000"/>
              </a:solidFill>
              <a:latin typeface="Arial"/>
              <a:ea typeface="Arial"/>
              <a:cs typeface="Arial"/>
              <a:sym typeface="Arial"/>
            </a:endParaRPr>
          </a:p>
        </p:txBody>
      </p:sp>
      <p:sp>
        <p:nvSpPr>
          <p:cNvPr id="126" name="Google Shape;126;p28"/>
          <p:cNvSpPr txBox="1"/>
          <p:nvPr/>
        </p:nvSpPr>
        <p:spPr>
          <a:xfrm>
            <a:off x="4572000" y="257184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Jordan Walker</a:t>
            </a:r>
            <a:endParaRPr b="0" i="0" sz="1800" u="none" cap="none" strike="noStrike">
              <a:solidFill>
                <a:srgbClr val="000000"/>
              </a:solidFill>
              <a:latin typeface="Arial"/>
              <a:ea typeface="Arial"/>
              <a:cs typeface="Arial"/>
              <a:sym typeface="Arial"/>
            </a:endParaRPr>
          </a:p>
        </p:txBody>
      </p:sp>
      <p:pic>
        <p:nvPicPr>
          <p:cNvPr id="127" name="Google Shape;127;p28"/>
          <p:cNvPicPr preferRelativeResize="0"/>
          <p:nvPr/>
        </p:nvPicPr>
        <p:blipFill rotWithShape="1">
          <a:blip r:embed="rId3">
            <a:alphaModFix/>
          </a:blip>
          <a:srcRect b="0" l="0" r="0" t="0"/>
          <a:stretch/>
        </p:blipFill>
        <p:spPr>
          <a:xfrm>
            <a:off x="6470280" y="2727720"/>
            <a:ext cx="1978200" cy="1978200"/>
          </a:xfrm>
          <a:prstGeom prst="rect">
            <a:avLst/>
          </a:prstGeom>
          <a:noFill/>
          <a:ln>
            <a:noFill/>
          </a:ln>
        </p:spPr>
      </p:pic>
      <p:pic>
        <p:nvPicPr>
          <p:cNvPr id="128" name="Google Shape;128;p28"/>
          <p:cNvPicPr preferRelativeResize="0"/>
          <p:nvPr/>
        </p:nvPicPr>
        <p:blipFill rotWithShape="1">
          <a:blip r:embed="rId4">
            <a:alphaModFix/>
          </a:blip>
          <a:srcRect b="0" l="0" r="0" t="0"/>
          <a:stretch/>
        </p:blipFill>
        <p:spPr>
          <a:xfrm>
            <a:off x="579600" y="667800"/>
            <a:ext cx="1978200" cy="1978200"/>
          </a:xfrm>
          <a:prstGeom prst="rect">
            <a:avLst/>
          </a:prstGeom>
          <a:noFill/>
          <a:ln>
            <a:noFill/>
          </a:ln>
        </p:spPr>
      </p:pic>
      <p:pic>
        <p:nvPicPr>
          <p:cNvPr id="129" name="Google Shape;129;p28"/>
          <p:cNvPicPr preferRelativeResize="0"/>
          <p:nvPr/>
        </p:nvPicPr>
        <p:blipFill rotWithShape="1">
          <a:blip r:embed="rId5">
            <a:alphaModFix/>
          </a:blip>
          <a:srcRect b="0" l="0" r="0" t="0"/>
          <a:stretch/>
        </p:blipFill>
        <p:spPr>
          <a:xfrm>
            <a:off x="505080" y="3002760"/>
            <a:ext cx="1532160" cy="2065680"/>
          </a:xfrm>
          <a:prstGeom prst="rect">
            <a:avLst/>
          </a:prstGeom>
          <a:noFill/>
          <a:ln>
            <a:noFill/>
          </a:ln>
        </p:spPr>
      </p:pic>
      <p:pic>
        <p:nvPicPr>
          <p:cNvPr id="130" name="Google Shape;130;p28"/>
          <p:cNvPicPr preferRelativeResize="0"/>
          <p:nvPr/>
        </p:nvPicPr>
        <p:blipFill rotWithShape="1">
          <a:blip r:embed="rId6">
            <a:alphaModFix/>
          </a:blip>
          <a:srcRect b="0" l="0" r="0" t="0"/>
          <a:stretch/>
        </p:blipFill>
        <p:spPr>
          <a:xfrm>
            <a:off x="5905440" y="717120"/>
            <a:ext cx="1334880" cy="1780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9"/>
          <p:cNvSpPr txBox="1"/>
          <p:nvPr>
            <p:ph type="title"/>
          </p:nvPr>
        </p:nvSpPr>
        <p:spPr>
          <a:xfrm>
            <a:off x="311760" y="44496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US" sz="2800"/>
              <a:t>Addition of Context into Design Architecture</a:t>
            </a:r>
            <a:endParaRPr sz="2800"/>
          </a:p>
        </p:txBody>
      </p:sp>
      <p:sp>
        <p:nvSpPr>
          <p:cNvPr id="137" name="Google Shape;137;p29"/>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US"/>
              <a:t>In the design document, we decided to add a section providing context to certain design choices, such as the assumption that most interactions with this software will be done by the staff member, the only exception is searching library inventory.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0"/>
          <p:cNvSpPr txBox="1"/>
          <p:nvPr>
            <p:ph type="title"/>
          </p:nvPr>
        </p:nvSpPr>
        <p:spPr>
          <a:xfrm>
            <a:off x="311760" y="44496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US" sz="2800"/>
              <a:t>Additional Module added to Document</a:t>
            </a:r>
            <a:endParaRPr sz="2800"/>
          </a:p>
        </p:txBody>
      </p:sp>
      <p:sp>
        <p:nvSpPr>
          <p:cNvPr id="144" name="Google Shape;144;p30"/>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US"/>
              <a:t>The addition of the Network Communications module in order to </a:t>
            </a:r>
            <a:r>
              <a:rPr lang="en-US"/>
              <a:t>specify</a:t>
            </a:r>
            <a:r>
              <a:rPr lang="en-US"/>
              <a:t> the actions taken in order to have the </a:t>
            </a:r>
            <a:r>
              <a:rPr lang="en-US"/>
              <a:t>client</a:t>
            </a:r>
            <a:r>
              <a:rPr lang="en-US"/>
              <a:t> communicate with the server backend. This includes: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S</a:t>
            </a:r>
            <a:r>
              <a:rPr lang="en-US"/>
              <a:t>pecification about the required communication between the Staff (Client) and the Backend (Server). </a:t>
            </a:r>
            <a:endParaRPr/>
          </a:p>
          <a:p>
            <a:pPr indent="-317500" lvl="0" marL="457200" rtl="0" algn="l">
              <a:spcBef>
                <a:spcPts val="0"/>
              </a:spcBef>
              <a:spcAft>
                <a:spcPts val="0"/>
              </a:spcAft>
              <a:buSzPts val="1400"/>
              <a:buChar char="●"/>
            </a:pPr>
            <a:r>
              <a:rPr lang="en-US"/>
              <a:t>Specifications about a ClientHandler that will aid in multithreaded client handling. </a:t>
            </a:r>
            <a:endParaRPr/>
          </a:p>
          <a:p>
            <a:pPr indent="-317500" lvl="0" marL="457200" rtl="0" algn="l">
              <a:spcBef>
                <a:spcPts val="0"/>
              </a:spcBef>
              <a:spcAft>
                <a:spcPts val="0"/>
              </a:spcAft>
              <a:buSzPts val="1400"/>
              <a:buChar char="●"/>
            </a:pPr>
            <a:r>
              <a:rPr lang="en-US"/>
              <a:t>Inclusion of message types in order to optimize data processing.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nvSpPr>
        <p:spPr>
          <a:xfrm>
            <a:off x="311760" y="444960"/>
            <a:ext cx="8520120" cy="5724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00000"/>
              </a:lnSpc>
              <a:spcBef>
                <a:spcPts val="0"/>
              </a:spcBef>
              <a:spcAft>
                <a:spcPts val="0"/>
              </a:spcAft>
              <a:buNone/>
            </a:pPr>
            <a:r>
              <a:rPr lang="en-US" sz="2800"/>
              <a:t>Updated Design Elements</a:t>
            </a:r>
            <a:endParaRPr b="0" i="0" sz="2800" u="none" cap="none" strike="noStrike">
              <a:solidFill>
                <a:srgbClr val="000000"/>
              </a:solidFill>
              <a:latin typeface="Arial"/>
              <a:ea typeface="Arial"/>
              <a:cs typeface="Arial"/>
              <a:sym typeface="Arial"/>
            </a:endParaRPr>
          </a:p>
        </p:txBody>
      </p:sp>
      <p:sp>
        <p:nvSpPr>
          <p:cNvPr id="150" name="Google Shape;150;p31"/>
          <p:cNvSpPr txBox="1"/>
          <p:nvPr/>
        </p:nvSpPr>
        <p:spPr>
          <a:xfrm>
            <a:off x="461225" y="1017350"/>
            <a:ext cx="8136900" cy="397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t>We determined since our SRS submission that there are some key design elements we had not considered and </a:t>
            </a:r>
            <a:r>
              <a:rPr lang="en-US" sz="1200"/>
              <a:t>therefore</a:t>
            </a:r>
            <a:r>
              <a:rPr lang="en-US" sz="1200"/>
              <a:t> had to be added to our previous design framework and those are the 4 Classes Elements that we have listed down below: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t>Client and Server Handling</a:t>
            </a:r>
            <a:endParaRPr sz="1200"/>
          </a:p>
          <a:p>
            <a:pPr indent="-298450" lvl="0" marL="457200" rtl="0" algn="l">
              <a:spcBef>
                <a:spcPts val="0"/>
              </a:spcBef>
              <a:spcAft>
                <a:spcPts val="0"/>
              </a:spcAft>
              <a:buSzPts val="1100"/>
              <a:buChar char="●"/>
            </a:pPr>
            <a:r>
              <a:rPr lang="en-US" sz="1100"/>
              <a:t>There needs to be a multithreaded solution for our server to service multiple </a:t>
            </a:r>
            <a:r>
              <a:rPr lang="en-US" sz="1100"/>
              <a:t>clients </a:t>
            </a:r>
            <a:endParaRPr sz="1100"/>
          </a:p>
          <a:p>
            <a:pPr indent="0" lvl="0" marL="0" rtl="0" algn="l">
              <a:spcBef>
                <a:spcPts val="0"/>
              </a:spcBef>
              <a:spcAft>
                <a:spcPts val="0"/>
              </a:spcAft>
              <a:buNone/>
            </a:pPr>
            <a:r>
              <a:rPr lang="en-US" sz="1200"/>
              <a:t>Client GUI</a:t>
            </a:r>
            <a:endParaRPr sz="1200"/>
          </a:p>
          <a:p>
            <a:pPr indent="-298450" lvl="0" marL="457200" rtl="0" algn="l">
              <a:spcBef>
                <a:spcPts val="0"/>
              </a:spcBef>
              <a:spcAft>
                <a:spcPts val="0"/>
              </a:spcAft>
              <a:buSzPts val="1100"/>
              <a:buChar char="●"/>
            </a:pPr>
            <a:r>
              <a:rPr lang="en-US" sz="1100"/>
              <a:t>The client will have a thread running a GUI for the librarian to use to handle all library functions</a:t>
            </a:r>
            <a:endParaRPr sz="1100"/>
          </a:p>
          <a:p>
            <a:pPr indent="0" lvl="0" marL="0" rtl="0" algn="l">
              <a:spcBef>
                <a:spcPts val="0"/>
              </a:spcBef>
              <a:spcAft>
                <a:spcPts val="0"/>
              </a:spcAft>
              <a:buNone/>
            </a:pPr>
            <a:r>
              <a:rPr lang="en-US" sz="1200">
                <a:solidFill>
                  <a:schemeClr val="dk1"/>
                </a:solidFill>
              </a:rPr>
              <a:t>Considering a Message Class/Objects</a:t>
            </a:r>
            <a:endParaRPr sz="1200"/>
          </a:p>
          <a:p>
            <a:pPr indent="-298450" lvl="0" marL="457200" rtl="0" algn="l">
              <a:spcBef>
                <a:spcPts val="0"/>
              </a:spcBef>
              <a:spcAft>
                <a:spcPts val="0"/>
              </a:spcAft>
              <a:buSzPts val="1100"/>
              <a:buChar char="●"/>
            </a:pPr>
            <a:r>
              <a:rPr lang="en-US" sz="1100">
                <a:solidFill>
                  <a:schemeClr val="dk1"/>
                </a:solidFill>
              </a:rPr>
              <a:t>We realized that our previous design was lacking a message class that will encapsulate data in order for it to be handed off between the client and the server.</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primary vehicle to handle the messages will be the ClientHandler</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message will use enums to determine the type of message along with other values to sort them to the correct places to be used by the server and vice versa back to the client</a:t>
            </a:r>
            <a:endParaRPr sz="1100">
              <a:solidFill>
                <a:schemeClr val="dk1"/>
              </a:solidFill>
            </a:endParaRPr>
          </a:p>
          <a:p>
            <a:pPr indent="0" lvl="0" marL="0" rtl="0" algn="l">
              <a:spcBef>
                <a:spcPts val="0"/>
              </a:spcBef>
              <a:spcAft>
                <a:spcPts val="0"/>
              </a:spcAft>
              <a:buNone/>
            </a:pPr>
            <a:r>
              <a:rPr lang="en-US" sz="1200">
                <a:solidFill>
                  <a:schemeClr val="dk1"/>
                </a:solidFill>
              </a:rPr>
              <a:t>ClientHandler</a:t>
            </a:r>
            <a:endParaRPr sz="12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ClientHandler handles communication between the client and server, it possesses the message objects that will be handed between the client and server to move data, requests and answers between them</a:t>
            </a:r>
            <a:endParaRPr sz="1100">
              <a:solidFill>
                <a:schemeClr val="dk1"/>
              </a:solidFill>
            </a:endParaRPr>
          </a:p>
          <a:p>
            <a:pPr indent="0" lvl="0" marL="0" rtl="0" algn="l">
              <a:spcBef>
                <a:spcPts val="0"/>
              </a:spcBef>
              <a:spcAft>
                <a:spcPts val="0"/>
              </a:spcAft>
              <a:buNone/>
            </a:pPr>
            <a:r>
              <a:t/>
            </a:r>
            <a:endParaRPr sz="11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nvSpPr>
        <p:spPr>
          <a:xfrm>
            <a:off x="282047" y="-27915"/>
            <a:ext cx="8520000" cy="5724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00000"/>
              </a:lnSpc>
              <a:spcBef>
                <a:spcPts val="0"/>
              </a:spcBef>
              <a:spcAft>
                <a:spcPts val="0"/>
              </a:spcAft>
              <a:buNone/>
            </a:pPr>
            <a:r>
              <a:rPr lang="en-US" sz="2800"/>
              <a:t>Finalized Class Diagrams</a:t>
            </a:r>
            <a:endParaRPr b="0" i="0" sz="2800" u="none" cap="none" strike="noStrike">
              <a:solidFill>
                <a:srgbClr val="000000"/>
              </a:solidFill>
              <a:latin typeface="Arial"/>
              <a:ea typeface="Arial"/>
              <a:cs typeface="Arial"/>
              <a:sym typeface="Arial"/>
            </a:endParaRPr>
          </a:p>
        </p:txBody>
      </p:sp>
      <p:sp>
        <p:nvSpPr>
          <p:cNvPr id="156" name="Google Shape;156;p32"/>
          <p:cNvSpPr txBox="1"/>
          <p:nvPr/>
        </p:nvSpPr>
        <p:spPr>
          <a:xfrm>
            <a:off x="2939150" y="852075"/>
            <a:ext cx="2781300" cy="3985500"/>
          </a:xfrm>
          <a:prstGeom prst="rect">
            <a:avLst/>
          </a:prstGeom>
          <a:noFill/>
          <a:ln>
            <a:noFill/>
          </a:ln>
        </p:spPr>
        <p:txBody>
          <a:bodyPr anchorCtr="0" anchor="t" bIns="91425" lIns="91425" spcFirstLastPara="1" rIns="91425" wrap="square" tIns="91425">
            <a:normAutofit/>
          </a:bodyPr>
          <a:lstStyle/>
          <a:p>
            <a:pPr indent="0" lvl="0" marL="0" marR="0" rtl="0" algn="l">
              <a:spcBef>
                <a:spcPts val="0"/>
              </a:spcBef>
              <a:spcAft>
                <a:spcPts val="0"/>
              </a:spcAft>
              <a:buNone/>
            </a:pPr>
            <a:r>
              <a:t/>
            </a:r>
            <a:endParaRPr sz="1200"/>
          </a:p>
        </p:txBody>
      </p:sp>
      <p:sp>
        <p:nvSpPr>
          <p:cNvPr id="157" name="Google Shape;157;p32"/>
          <p:cNvSpPr txBox="1"/>
          <p:nvPr/>
        </p:nvSpPr>
        <p:spPr>
          <a:xfrm>
            <a:off x="311750" y="793575"/>
            <a:ext cx="8460600" cy="40440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p>
        </p:txBody>
      </p:sp>
      <p:sp>
        <p:nvSpPr>
          <p:cNvPr id="158" name="Google Shape;158;p32"/>
          <p:cNvSpPr txBox="1"/>
          <p:nvPr/>
        </p:nvSpPr>
        <p:spPr>
          <a:xfrm>
            <a:off x="5450800" y="712125"/>
            <a:ext cx="2459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p>
        </p:txBody>
      </p:sp>
      <p:sp>
        <p:nvSpPr>
          <p:cNvPr id="159" name="Google Shape;159;p32"/>
          <p:cNvSpPr txBox="1"/>
          <p:nvPr/>
        </p:nvSpPr>
        <p:spPr>
          <a:xfrm>
            <a:off x="6255300" y="852075"/>
            <a:ext cx="2781300" cy="38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t/>
            </a:r>
            <a:endParaRPr sz="1200">
              <a:solidFill>
                <a:schemeClr val="dk1"/>
              </a:solidFill>
            </a:endParaRPr>
          </a:p>
        </p:txBody>
      </p:sp>
      <p:pic>
        <p:nvPicPr>
          <p:cNvPr id="160" name="Google Shape;160;p32" title="Screenshot 2025-04-08 185521.png"/>
          <p:cNvPicPr preferRelativeResize="0"/>
          <p:nvPr/>
        </p:nvPicPr>
        <p:blipFill rotWithShape="1">
          <a:blip r:embed="rId3">
            <a:alphaModFix/>
          </a:blip>
          <a:srcRect b="950" l="89" r="407" t="-950"/>
          <a:stretch/>
        </p:blipFill>
        <p:spPr>
          <a:xfrm>
            <a:off x="311750" y="439800"/>
            <a:ext cx="5943551" cy="46840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3"/>
          <p:cNvSpPr txBox="1"/>
          <p:nvPr>
            <p:ph type="title"/>
          </p:nvPr>
        </p:nvSpPr>
        <p:spPr>
          <a:xfrm>
            <a:off x="311760" y="43581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solidFill>
                  <a:schemeClr val="dk1"/>
                </a:solidFill>
              </a:rPr>
              <a:t>Preliminary Group Task and Workload Schedule </a:t>
            </a:r>
            <a:endParaRPr/>
          </a:p>
        </p:txBody>
      </p:sp>
      <p:pic>
        <p:nvPicPr>
          <p:cNvPr id="167" name="Google Shape;167;p33" title="Screenshot 2025-04-08 205943.png"/>
          <p:cNvPicPr preferRelativeResize="0"/>
          <p:nvPr/>
        </p:nvPicPr>
        <p:blipFill>
          <a:blip r:embed="rId3">
            <a:alphaModFix/>
          </a:blip>
          <a:stretch>
            <a:fillRect/>
          </a:stretch>
        </p:blipFill>
        <p:spPr>
          <a:xfrm>
            <a:off x="311750" y="852225"/>
            <a:ext cx="6977249" cy="4187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txBox="1"/>
          <p:nvPr/>
        </p:nvSpPr>
        <p:spPr>
          <a:xfrm>
            <a:off x="311760" y="444960"/>
            <a:ext cx="8520120" cy="572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0" lang="en-US" sz="2800" strike="noStrike">
                <a:solidFill>
                  <a:srgbClr val="000000"/>
                </a:solidFill>
                <a:latin typeface="Arial"/>
                <a:ea typeface="Arial"/>
                <a:cs typeface="Arial"/>
                <a:sym typeface="Arial"/>
              </a:rPr>
              <a:t>Thank you!</a:t>
            </a:r>
            <a:endParaRPr b="0" sz="2800" strike="noStrike">
              <a:solidFill>
                <a:srgbClr val="000000"/>
              </a:solidFill>
              <a:latin typeface="Arial"/>
              <a:ea typeface="Arial"/>
              <a:cs typeface="Arial"/>
              <a:sym typeface="Arial"/>
            </a:endParaRPr>
          </a:p>
        </p:txBody>
      </p:sp>
      <p:sp>
        <p:nvSpPr>
          <p:cNvPr id="173" name="Google Shape;173;p34"/>
          <p:cNvSpPr txBox="1"/>
          <p:nvPr/>
        </p:nvSpPr>
        <p:spPr>
          <a:xfrm>
            <a:off x="311760" y="1152360"/>
            <a:ext cx="8520120" cy="341604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lang="en-US" sz="1800" strike="noStrike">
                <a:solidFill>
                  <a:srgbClr val="595959"/>
                </a:solidFill>
                <a:latin typeface="Arial"/>
                <a:ea typeface="Arial"/>
                <a:cs typeface="Arial"/>
                <a:sym typeface="Arial"/>
              </a:rPr>
              <a:t>Questions or Suggestions?</a:t>
            </a:r>
            <a:endParaRPr b="0" sz="1800"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